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2BB06A-2A08-48B7-BEDC-FDB41A128F3A}"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209071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BB06A-2A08-48B7-BEDC-FDB41A128F3A}"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200231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BB06A-2A08-48B7-BEDC-FDB41A128F3A}"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136470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BB06A-2A08-48B7-BEDC-FDB41A128F3A}"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36761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BB06A-2A08-48B7-BEDC-FDB41A128F3A}"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293359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BB06A-2A08-48B7-BEDC-FDB41A128F3A}"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249133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2BB06A-2A08-48B7-BEDC-FDB41A128F3A}"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55022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2BB06A-2A08-48B7-BEDC-FDB41A128F3A}"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3039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BB06A-2A08-48B7-BEDC-FDB41A128F3A}"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240664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BB06A-2A08-48B7-BEDC-FDB41A128F3A}"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1234940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BB06A-2A08-48B7-BEDC-FDB41A128F3A}"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EE134-09F1-472F-94EC-B2A6EB08A69B}" type="slidenum">
              <a:rPr lang="en-US" smtClean="0"/>
              <a:t>‹#›</a:t>
            </a:fld>
            <a:endParaRPr lang="en-US"/>
          </a:p>
        </p:txBody>
      </p:sp>
    </p:spTree>
    <p:extLst>
      <p:ext uri="{BB962C8B-B14F-4D97-AF65-F5344CB8AC3E}">
        <p14:creationId xmlns:p14="http://schemas.microsoft.com/office/powerpoint/2010/main" val="1413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BB06A-2A08-48B7-BEDC-FDB41A128F3A}"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EE134-09F1-472F-94EC-B2A6EB08A69B}" type="slidenum">
              <a:rPr lang="en-US" smtClean="0"/>
              <a:t>‹#›</a:t>
            </a:fld>
            <a:endParaRPr lang="en-US"/>
          </a:p>
        </p:txBody>
      </p:sp>
    </p:spTree>
    <p:extLst>
      <p:ext uri="{BB962C8B-B14F-4D97-AF65-F5344CB8AC3E}">
        <p14:creationId xmlns:p14="http://schemas.microsoft.com/office/powerpoint/2010/main" val="3206245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Total Quality </a:t>
            </a:r>
            <a:r>
              <a:rPr lang="en-US" b="1" dirty="0" smtClean="0"/>
              <a:t>Management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2149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Steps in TQM Implementation</a:t>
            </a:r>
            <a:r>
              <a:rPr lang="en-US" b="1" dirty="0" smtClean="0"/>
              <a:t>:</a:t>
            </a:r>
            <a:endParaRPr lang="en-US" dirty="0"/>
          </a:p>
        </p:txBody>
      </p:sp>
      <p:sp>
        <p:nvSpPr>
          <p:cNvPr id="3" name="Content Placeholder 2"/>
          <p:cNvSpPr>
            <a:spLocks noGrp="1"/>
          </p:cNvSpPr>
          <p:nvPr>
            <p:ph idx="1"/>
          </p:nvPr>
        </p:nvSpPr>
        <p:spPr/>
        <p:txBody>
          <a:bodyPr>
            <a:normAutofit/>
          </a:bodyPr>
          <a:lstStyle/>
          <a:p>
            <a:pPr fontAlgn="base"/>
            <a:r>
              <a:rPr lang="en-US" b="1" dirty="0"/>
              <a:t>Implementation of TQM involves the following steps:</a:t>
            </a:r>
            <a:endParaRPr lang="en-US" dirty="0"/>
          </a:p>
          <a:p>
            <a:pPr fontAlgn="base"/>
            <a:r>
              <a:rPr lang="en-US" dirty="0"/>
              <a:t>(</a:t>
            </a:r>
            <a:r>
              <a:rPr lang="en-US" dirty="0" err="1"/>
              <a:t>i</a:t>
            </a:r>
            <a:r>
              <a:rPr lang="en-US" dirty="0"/>
              <a:t>) Obtain Management Commitment.</a:t>
            </a:r>
          </a:p>
          <a:p>
            <a:pPr fontAlgn="base"/>
            <a:r>
              <a:rPr lang="en-US" dirty="0"/>
              <a:t>(ii) Employee Involvement.</a:t>
            </a:r>
          </a:p>
          <a:p>
            <a:pPr fontAlgn="base"/>
            <a:r>
              <a:rPr lang="en-US" dirty="0"/>
              <a:t>(iii) Create Steering Committee.</a:t>
            </a:r>
          </a:p>
          <a:p>
            <a:pPr fontAlgn="base"/>
            <a:r>
              <a:rPr lang="en-US" dirty="0"/>
              <a:t>(iv) Documentation.</a:t>
            </a:r>
          </a:p>
          <a:p>
            <a:pPr fontAlgn="base"/>
            <a:r>
              <a:rPr lang="en-US" dirty="0"/>
              <a:t>(v) Outline the Vision Statement, Mission Statement, and Guiding Principles.</a:t>
            </a:r>
          </a:p>
          <a:p>
            <a:endParaRPr lang="en-US" dirty="0"/>
          </a:p>
        </p:txBody>
      </p:sp>
    </p:spTree>
    <p:extLst>
      <p:ext uri="{BB962C8B-B14F-4D97-AF65-F5344CB8AC3E}">
        <p14:creationId xmlns:p14="http://schemas.microsoft.com/office/powerpoint/2010/main" val="48867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(vi) Preparation of a Flow Diagram of Company Processes.</a:t>
            </a:r>
          </a:p>
          <a:p>
            <a:pPr fontAlgn="base"/>
            <a:r>
              <a:rPr lang="en-US" dirty="0" smtClean="0"/>
              <a:t>(vii) Focus on the Customer Concerns and Surveys.</a:t>
            </a:r>
          </a:p>
          <a:p>
            <a:pPr fontAlgn="base"/>
            <a:r>
              <a:rPr lang="en-US" dirty="0" smtClean="0"/>
              <a:t>(viii) Training of Employees.</a:t>
            </a:r>
          </a:p>
          <a:p>
            <a:pPr fontAlgn="base"/>
            <a:r>
              <a:rPr lang="en-US" dirty="0" smtClean="0"/>
              <a:t>(ix) Use of Quality Tools.</a:t>
            </a:r>
            <a:endParaRPr lang="en-US" dirty="0" smtClean="0"/>
          </a:p>
        </p:txBody>
      </p:sp>
    </p:spTree>
    <p:extLst>
      <p:ext uri="{BB962C8B-B14F-4D97-AF65-F5344CB8AC3E}">
        <p14:creationId xmlns:p14="http://schemas.microsoft.com/office/powerpoint/2010/main" val="322820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TQM</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fontAlgn="base"/>
            <a:r>
              <a:rPr lang="en-US" b="1" dirty="0"/>
              <a:t>Some of the benefits of TQM are:</a:t>
            </a:r>
            <a:endParaRPr lang="en-US" dirty="0"/>
          </a:p>
          <a:p>
            <a:pPr fontAlgn="base"/>
            <a:r>
              <a:rPr lang="en-US" dirty="0"/>
              <a:t>a. Elimination of waste costs and rejects products.</a:t>
            </a:r>
          </a:p>
          <a:p>
            <a:pPr fontAlgn="base"/>
            <a:r>
              <a:rPr lang="en-US" dirty="0"/>
              <a:t>b. Elimination of repairs and reworks.</a:t>
            </a:r>
          </a:p>
          <a:p>
            <a:pPr fontAlgn="base"/>
            <a:r>
              <a:rPr lang="en-US" dirty="0"/>
              <a:t>c. Reduced warranty and customer support costs.</a:t>
            </a:r>
          </a:p>
          <a:p>
            <a:pPr fontAlgn="base"/>
            <a:r>
              <a:rPr lang="en-US" dirty="0"/>
              <a:t>d. Process efficiency leading to improved profit per product or service.</a:t>
            </a:r>
          </a:p>
          <a:p>
            <a:pPr fontAlgn="base"/>
            <a:r>
              <a:rPr lang="en-US" dirty="0"/>
              <a:t>e. Improves reputation i.e., faults and problems are spotted and sorted quicker.</a:t>
            </a:r>
          </a:p>
          <a:p>
            <a:pPr fontAlgn="base"/>
            <a:r>
              <a:rPr lang="en-US" dirty="0"/>
              <a:t>f. Higher employee morale i.e., workers motivated by extra responsibility, teamwork and involvement in decisions of TQM.</a:t>
            </a:r>
          </a:p>
          <a:p>
            <a:endParaRPr lang="en-US" dirty="0"/>
          </a:p>
        </p:txBody>
      </p:sp>
    </p:spTree>
    <p:extLst>
      <p:ext uri="{BB962C8B-B14F-4D97-AF65-F5344CB8AC3E}">
        <p14:creationId xmlns:p14="http://schemas.microsoft.com/office/powerpoint/2010/main" val="253106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g. Higher productivity.</a:t>
            </a:r>
          </a:p>
          <a:p>
            <a:pPr fontAlgn="base"/>
            <a:r>
              <a:rPr lang="en-US" dirty="0" smtClean="0"/>
              <a:t>h. Higher profitability.</a:t>
            </a:r>
          </a:p>
          <a:p>
            <a:pPr fontAlgn="base"/>
            <a:r>
              <a:rPr lang="en-US" dirty="0" err="1" smtClean="0"/>
              <a:t>i</a:t>
            </a:r>
            <a:r>
              <a:rPr lang="en-US" dirty="0" smtClean="0"/>
              <a:t>. Greater customer satisfaction.</a:t>
            </a:r>
          </a:p>
          <a:p>
            <a:pPr fontAlgn="base"/>
            <a:r>
              <a:rPr lang="en-US" dirty="0" smtClean="0"/>
              <a:t>j. Employee’s empowerment.</a:t>
            </a:r>
          </a:p>
          <a:p>
            <a:pPr fontAlgn="base"/>
            <a:r>
              <a:rPr lang="en-US" dirty="0" smtClean="0"/>
              <a:t>k. Enhanced job interest and security.</a:t>
            </a:r>
          </a:p>
          <a:p>
            <a:pPr fontAlgn="base"/>
            <a:r>
              <a:rPr lang="en-US" dirty="0" smtClean="0"/>
              <a:t>l. Enhanced communication.</a:t>
            </a:r>
          </a:p>
          <a:p>
            <a:endParaRPr lang="en-US" dirty="0"/>
          </a:p>
        </p:txBody>
      </p:sp>
    </p:spTree>
    <p:extLst>
      <p:ext uri="{BB962C8B-B14F-4D97-AF65-F5344CB8AC3E}">
        <p14:creationId xmlns:p14="http://schemas.microsoft.com/office/powerpoint/2010/main" val="399224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smtClean="0"/>
              <a:t>Content</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Introduction </a:t>
            </a:r>
            <a:r>
              <a:rPr lang="en-US" dirty="0"/>
              <a:t>to Total Quality Management</a:t>
            </a:r>
          </a:p>
          <a:p>
            <a:pPr fontAlgn="base"/>
            <a:r>
              <a:rPr lang="en-US" dirty="0"/>
              <a:t>Evolution/Origin of Total Quality Management</a:t>
            </a:r>
          </a:p>
          <a:p>
            <a:pPr fontAlgn="base"/>
            <a:r>
              <a:rPr lang="en-US" dirty="0"/>
              <a:t>Definition of Total Quality Management</a:t>
            </a:r>
          </a:p>
          <a:p>
            <a:pPr fontAlgn="base"/>
            <a:r>
              <a:rPr lang="en-US" dirty="0"/>
              <a:t>Concepts of Total Quality Management</a:t>
            </a:r>
          </a:p>
          <a:p>
            <a:pPr fontAlgn="base"/>
            <a:r>
              <a:rPr lang="en-US" dirty="0"/>
              <a:t>Characteristics of TQM</a:t>
            </a:r>
          </a:p>
          <a:p>
            <a:pPr fontAlgn="base"/>
            <a:r>
              <a:rPr lang="en-US" dirty="0"/>
              <a:t>Beliefs of TQM</a:t>
            </a:r>
          </a:p>
          <a:p>
            <a:pPr fontAlgn="base"/>
            <a:r>
              <a:rPr lang="en-US" dirty="0"/>
              <a:t>Principles of TQM</a:t>
            </a:r>
          </a:p>
          <a:p>
            <a:pPr fontAlgn="base"/>
            <a:r>
              <a:rPr lang="en-US" dirty="0"/>
              <a:t>Steps in TQM Implementation</a:t>
            </a:r>
          </a:p>
          <a:p>
            <a:pPr fontAlgn="base"/>
            <a:r>
              <a:rPr lang="en-US" dirty="0"/>
              <a:t>Benefits of TQM</a:t>
            </a:r>
          </a:p>
          <a:p>
            <a:endParaRPr lang="en-US" dirty="0"/>
          </a:p>
        </p:txBody>
      </p:sp>
    </p:spTree>
    <p:extLst>
      <p:ext uri="{BB962C8B-B14F-4D97-AF65-F5344CB8AC3E}">
        <p14:creationId xmlns:p14="http://schemas.microsoft.com/office/powerpoint/2010/main" val="778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Total Quality Management</a:t>
            </a:r>
            <a:r>
              <a:rPr lang="en-US" b="1" dirty="0" smtClean="0"/>
              <a:t>:</a:t>
            </a:r>
            <a:endParaRPr lang="en-US" dirty="0"/>
          </a:p>
        </p:txBody>
      </p:sp>
      <p:sp>
        <p:nvSpPr>
          <p:cNvPr id="3" name="Content Placeholder 2"/>
          <p:cNvSpPr>
            <a:spLocks noGrp="1"/>
          </p:cNvSpPr>
          <p:nvPr>
            <p:ph idx="1"/>
          </p:nvPr>
        </p:nvSpPr>
        <p:spPr/>
        <p:txBody>
          <a:bodyPr/>
          <a:lstStyle/>
          <a:p>
            <a:pPr marL="0" indent="0">
              <a:buNone/>
            </a:pPr>
            <a:r>
              <a:rPr lang="en-US" dirty="0"/>
              <a:t>Total quality management is a mana­gement’s approach towards the quality; it can be in regard to products, customer satisfac­tion and employee’s satisfaction. </a:t>
            </a:r>
            <a:endParaRPr lang="en-US" dirty="0" smtClean="0"/>
          </a:p>
          <a:p>
            <a:pPr marL="0" indent="0">
              <a:buNone/>
            </a:pPr>
            <a:r>
              <a:rPr lang="en-US" dirty="0" smtClean="0"/>
              <a:t>The </a:t>
            </a:r>
            <a:r>
              <a:rPr lang="en-US" dirty="0"/>
              <a:t>concept of TQM was developed by an American W. Edwards Deming and i.e., why it is called as Deming’s concept of TQM .He introduced this concept for improving the quality of various products and services.</a:t>
            </a:r>
          </a:p>
        </p:txBody>
      </p:sp>
    </p:spTree>
    <p:extLst>
      <p:ext uri="{BB962C8B-B14F-4D97-AF65-F5344CB8AC3E}">
        <p14:creationId xmlns:p14="http://schemas.microsoft.com/office/powerpoint/2010/main" val="389429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Evolution/Origin of Total Quality Management</a:t>
            </a:r>
            <a:r>
              <a:rPr lang="en-US" b="1" dirty="0" smtClean="0"/>
              <a:t>:</a:t>
            </a:r>
            <a:endParaRPr lang="en-US" dirty="0"/>
          </a:p>
        </p:txBody>
      </p:sp>
      <p:sp>
        <p:nvSpPr>
          <p:cNvPr id="3" name="Content Placeholder 2"/>
          <p:cNvSpPr>
            <a:spLocks noGrp="1"/>
          </p:cNvSpPr>
          <p:nvPr>
            <p:ph idx="1"/>
          </p:nvPr>
        </p:nvSpPr>
        <p:spPr/>
        <p:txBody>
          <a:bodyPr/>
          <a:lstStyle/>
          <a:p>
            <a:r>
              <a:rPr lang="en-US" dirty="0"/>
              <a:t>The concept of quality has existed for many years, though it’s meaning has changed and evolved over time. In the early twentieth century, quality management was merely inspecting products to ensure that they met specifications</a:t>
            </a:r>
            <a:r>
              <a:rPr lang="en-US" dirty="0" smtClean="0"/>
              <a:t>.</a:t>
            </a:r>
          </a:p>
          <a:p>
            <a:r>
              <a:rPr lang="en-US" dirty="0"/>
              <a:t>After the First World War, quality inspection became more commonplace in manufacturing environments and this led to the introduction of Statistical Quality Control (SQC), a theory developed by Dr. W. Edwards Deming.</a:t>
            </a:r>
          </a:p>
        </p:txBody>
      </p:sp>
    </p:spTree>
    <p:extLst>
      <p:ext uri="{BB962C8B-B14F-4D97-AF65-F5344CB8AC3E}">
        <p14:creationId xmlns:p14="http://schemas.microsoft.com/office/powerpoint/2010/main" val="234434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Total Quality </a:t>
            </a:r>
            <a:r>
              <a:rPr lang="en-US" b="1" dirty="0" smtClean="0"/>
              <a:t>Management</a:t>
            </a:r>
            <a:endParaRPr lang="en-US" dirty="0"/>
          </a:p>
        </p:txBody>
      </p:sp>
      <p:sp>
        <p:nvSpPr>
          <p:cNvPr id="3" name="Content Placeholder 2"/>
          <p:cNvSpPr>
            <a:spLocks noGrp="1"/>
          </p:cNvSpPr>
          <p:nvPr>
            <p:ph idx="1"/>
          </p:nvPr>
        </p:nvSpPr>
        <p:spPr/>
        <p:txBody>
          <a:bodyPr/>
          <a:lstStyle/>
          <a:p>
            <a:pPr marL="0" indent="0">
              <a:buNone/>
            </a:pPr>
            <a:r>
              <a:rPr lang="en-US" dirty="0" smtClean="0"/>
              <a:t>Total </a:t>
            </a:r>
            <a:r>
              <a:rPr lang="en-US" dirty="0"/>
              <a:t>Quality Management (TQM) is made of three words namely</a:t>
            </a:r>
            <a:r>
              <a:rPr lang="en-US" dirty="0" smtClean="0"/>
              <a:t>:</a:t>
            </a:r>
          </a:p>
          <a:p>
            <a:pPr fontAlgn="base"/>
            <a:r>
              <a:rPr lang="en-US" b="1" dirty="0" smtClean="0"/>
              <a:t>Total:</a:t>
            </a:r>
            <a:r>
              <a:rPr lang="en-US" dirty="0" smtClean="0"/>
              <a:t> Made </a:t>
            </a:r>
            <a:r>
              <a:rPr lang="en-US" dirty="0"/>
              <a:t>up of the whole.</a:t>
            </a:r>
          </a:p>
          <a:p>
            <a:pPr fontAlgn="base"/>
            <a:r>
              <a:rPr lang="en-US" b="1" dirty="0"/>
              <a:t>Quality</a:t>
            </a:r>
            <a:r>
              <a:rPr lang="en-US" b="1" dirty="0" smtClean="0"/>
              <a:t>: </a:t>
            </a:r>
            <a:r>
              <a:rPr lang="en-US" dirty="0"/>
              <a:t>Degree of excellence a product or service provides.</a:t>
            </a:r>
          </a:p>
          <a:p>
            <a:pPr fontAlgn="base"/>
            <a:r>
              <a:rPr lang="en-US" b="1" dirty="0" smtClean="0"/>
              <a:t>Management:</a:t>
            </a:r>
            <a:r>
              <a:rPr lang="en-US" dirty="0" smtClean="0"/>
              <a:t> Act</a:t>
            </a:r>
            <a:r>
              <a:rPr lang="en-US" dirty="0"/>
              <a:t>, art, or manner of handling, controlling, directing, etc</a:t>
            </a:r>
            <a:r>
              <a:rPr lang="en-US" dirty="0" smtClean="0"/>
              <a:t>.</a:t>
            </a:r>
            <a:endParaRPr lang="en-US" dirty="0"/>
          </a:p>
          <a:p>
            <a:pPr marL="0" indent="0">
              <a:buNone/>
            </a:pPr>
            <a:r>
              <a:rPr lang="en-US" dirty="0"/>
              <a:t>TQM is an integrated organizational effort designed to improve quality at every level.</a:t>
            </a:r>
          </a:p>
        </p:txBody>
      </p:sp>
    </p:spTree>
    <p:extLst>
      <p:ext uri="{BB962C8B-B14F-4D97-AF65-F5344CB8AC3E}">
        <p14:creationId xmlns:p14="http://schemas.microsoft.com/office/powerpoint/2010/main" val="309793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Concepts of Total Quality Management</a:t>
            </a:r>
            <a:r>
              <a:rPr lang="en-US" b="1" dirty="0" smtClean="0"/>
              <a:t>:</a:t>
            </a:r>
            <a:endParaRPr lang="en-US" dirty="0"/>
          </a:p>
        </p:txBody>
      </p:sp>
      <p:sp>
        <p:nvSpPr>
          <p:cNvPr id="3" name="Content Placeholder 2"/>
          <p:cNvSpPr>
            <a:spLocks noGrp="1"/>
          </p:cNvSpPr>
          <p:nvPr>
            <p:ph idx="1"/>
          </p:nvPr>
        </p:nvSpPr>
        <p:spPr/>
        <p:txBody>
          <a:bodyPr/>
          <a:lstStyle/>
          <a:p>
            <a:r>
              <a:rPr lang="en-US" dirty="0"/>
              <a:t>The main feature of TQM is to focus on identifying root causes of quality problems and correcting them at the source, as opposed to inspecting the product after it has been made. </a:t>
            </a:r>
            <a:endParaRPr lang="en-US" dirty="0" smtClean="0"/>
          </a:p>
          <a:p>
            <a:r>
              <a:rPr lang="en-US" dirty="0" smtClean="0"/>
              <a:t>TQM </a:t>
            </a:r>
            <a:r>
              <a:rPr lang="en-US" dirty="0"/>
              <a:t>attempts to involve quality in every aspect of the organization. It is concerned with technical aspects of quality as well as the involvement of people in quality, such as customers, company employees, and suppliers.</a:t>
            </a:r>
          </a:p>
        </p:txBody>
      </p:sp>
    </p:spTree>
    <p:extLst>
      <p:ext uri="{BB962C8B-B14F-4D97-AF65-F5344CB8AC3E}">
        <p14:creationId xmlns:p14="http://schemas.microsoft.com/office/powerpoint/2010/main" val="261737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TQM</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b="1" dirty="0"/>
              <a:t>Some of the characteristics of TQM are:</a:t>
            </a:r>
            <a:endParaRPr lang="en-US" dirty="0"/>
          </a:p>
          <a:p>
            <a:pPr fontAlgn="base"/>
            <a:r>
              <a:rPr lang="en-US" dirty="0"/>
              <a:t>a. TQM is a customer-focused approach.</a:t>
            </a:r>
          </a:p>
          <a:p>
            <a:pPr fontAlgn="base"/>
            <a:r>
              <a:rPr lang="en-US" dirty="0"/>
              <a:t>b. Aims at satisfying the customer or delighting them.</a:t>
            </a:r>
          </a:p>
          <a:p>
            <a:pPr fontAlgn="base"/>
            <a:r>
              <a:rPr lang="en-US" dirty="0"/>
              <a:t>c. Provides best quality product at lowest possible price.</a:t>
            </a:r>
          </a:p>
          <a:p>
            <a:pPr fontAlgn="base"/>
            <a:r>
              <a:rPr lang="en-US" dirty="0"/>
              <a:t>d. It is companywide strategy.</a:t>
            </a:r>
          </a:p>
          <a:p>
            <a:pPr fontAlgn="base"/>
            <a:r>
              <a:rPr lang="en-US" dirty="0"/>
              <a:t>e. Involves everyone in the organization.</a:t>
            </a:r>
          </a:p>
          <a:p>
            <a:pPr fontAlgn="base"/>
            <a:r>
              <a:rPr lang="en-US" dirty="0"/>
              <a:t>f. Prevention of defects is the way and the target is zero defects.</a:t>
            </a:r>
          </a:p>
          <a:p>
            <a:pPr fontAlgn="base"/>
            <a:r>
              <a:rPr lang="en-US" dirty="0"/>
              <a:t>g. Total quality management is methodical.</a:t>
            </a:r>
          </a:p>
          <a:p>
            <a:pPr fontAlgn="base"/>
            <a:r>
              <a:rPr lang="en-US" dirty="0"/>
              <a:t>h. It makes moves based on information.</a:t>
            </a:r>
          </a:p>
          <a:p>
            <a:pPr fontAlgn="base"/>
            <a:r>
              <a:rPr lang="en-US" dirty="0" err="1"/>
              <a:t>i</a:t>
            </a:r>
            <a:r>
              <a:rPr lang="en-US" dirty="0"/>
              <a:t>. It is a continuous process.</a:t>
            </a:r>
          </a:p>
        </p:txBody>
      </p:sp>
    </p:spTree>
    <p:extLst>
      <p:ext uri="{BB962C8B-B14F-4D97-AF65-F5344CB8AC3E}">
        <p14:creationId xmlns:p14="http://schemas.microsoft.com/office/powerpoint/2010/main" val="87979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Beliefs of </a:t>
            </a:r>
            <a:r>
              <a:rPr lang="en-US" b="1" dirty="0" smtClean="0"/>
              <a:t>TQM</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Owner/customer satisfaction is the measure of quality.</a:t>
            </a:r>
          </a:p>
          <a:p>
            <a:pPr fontAlgn="base"/>
            <a:r>
              <a:rPr lang="en-US" dirty="0"/>
              <a:t>b. Everyone is an owner/customer.</a:t>
            </a:r>
          </a:p>
          <a:p>
            <a:pPr fontAlgn="base"/>
            <a:r>
              <a:rPr lang="en-US" dirty="0"/>
              <a:t>c. Quality improvement must be continuous.</a:t>
            </a:r>
          </a:p>
          <a:p>
            <a:pPr fontAlgn="base"/>
            <a:r>
              <a:rPr lang="en-US" dirty="0"/>
              <a:t>d. Analysis of the processes is the key to quality improvement.</a:t>
            </a:r>
          </a:p>
          <a:p>
            <a:pPr fontAlgn="base"/>
            <a:r>
              <a:rPr lang="en-US" dirty="0"/>
              <a:t>e. Measurement, a skilled use of analytical tools, and employee involvement are critical sources of quality improvement ideas and innovations.</a:t>
            </a:r>
          </a:p>
          <a:p>
            <a:pPr fontAlgn="base"/>
            <a:r>
              <a:rPr lang="en-US" dirty="0"/>
              <a:t>f. Sustained total quality management is not possible without active, visible, consistent, and enabling leadership by managers at all levels.</a:t>
            </a:r>
          </a:p>
          <a:p>
            <a:pPr fontAlgn="base"/>
            <a:r>
              <a:rPr lang="en-US" dirty="0"/>
              <a:t>g. It is essential to continuously improve the quality of products and services that organization provides to its owners/customers.</a:t>
            </a:r>
          </a:p>
          <a:p>
            <a:endParaRPr lang="en-US" dirty="0"/>
          </a:p>
        </p:txBody>
      </p:sp>
    </p:spTree>
    <p:extLst>
      <p:ext uri="{BB962C8B-B14F-4D97-AF65-F5344CB8AC3E}">
        <p14:creationId xmlns:p14="http://schemas.microsoft.com/office/powerpoint/2010/main" val="1600440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TQM:</a:t>
            </a:r>
            <a:endParaRPr lang="en-US" dirty="0"/>
          </a:p>
        </p:txBody>
      </p:sp>
      <p:sp>
        <p:nvSpPr>
          <p:cNvPr id="3" name="Content Placeholder 2"/>
          <p:cNvSpPr>
            <a:spLocks noGrp="1"/>
          </p:cNvSpPr>
          <p:nvPr>
            <p:ph idx="1"/>
          </p:nvPr>
        </p:nvSpPr>
        <p:spPr/>
        <p:txBody>
          <a:bodyPr>
            <a:normAutofit fontScale="92500"/>
          </a:bodyPr>
          <a:lstStyle/>
          <a:p>
            <a:pPr fontAlgn="base"/>
            <a:r>
              <a:rPr lang="en-US" dirty="0"/>
              <a:t>TQM can be defined as the management of initiatives and procedures that are aimed at achieving the delivery of quality products and services.</a:t>
            </a:r>
          </a:p>
          <a:p>
            <a:pPr fontAlgn="base"/>
            <a:r>
              <a:rPr lang="en-US" b="1" dirty="0"/>
              <a:t>A number key principles can be identified in defining TQM, including:</a:t>
            </a:r>
            <a:endParaRPr lang="en-US" dirty="0"/>
          </a:p>
          <a:p>
            <a:pPr marL="0" indent="0" fontAlgn="base">
              <a:buNone/>
            </a:pPr>
            <a:r>
              <a:rPr lang="en-US" dirty="0" smtClean="0"/>
              <a:t>Executive Management.                          </a:t>
            </a:r>
            <a:r>
              <a:rPr lang="en-US" dirty="0" smtClean="0"/>
              <a:t>Company Culture.</a:t>
            </a:r>
            <a:r>
              <a:rPr lang="en-US" dirty="0" smtClean="0"/>
              <a:t>                </a:t>
            </a:r>
          </a:p>
          <a:p>
            <a:pPr marL="0" indent="0" fontAlgn="base">
              <a:buNone/>
            </a:pPr>
            <a:r>
              <a:rPr lang="en-US" dirty="0" smtClean="0"/>
              <a:t>Training                                                       Customer Focus.</a:t>
            </a:r>
          </a:p>
          <a:p>
            <a:pPr marL="0" indent="0" fontAlgn="base">
              <a:buNone/>
            </a:pPr>
            <a:r>
              <a:rPr lang="en-US" dirty="0" smtClean="0"/>
              <a:t>Leadership.                                                 Involvement of People.</a:t>
            </a:r>
          </a:p>
          <a:p>
            <a:pPr marL="0" indent="0" fontAlgn="base">
              <a:buNone/>
            </a:pPr>
            <a:r>
              <a:rPr lang="en-US" dirty="0" smtClean="0"/>
              <a:t>Process Approach.                                    System </a:t>
            </a:r>
            <a:r>
              <a:rPr lang="en-US" dirty="0"/>
              <a:t>Approach to Management.</a:t>
            </a:r>
          </a:p>
          <a:p>
            <a:pPr marL="0" indent="0" fontAlgn="base">
              <a:buNone/>
            </a:pPr>
            <a:r>
              <a:rPr lang="en-US" dirty="0" smtClean="0"/>
              <a:t>Continual Improvement.                         Factual Approach to Decision Making.</a:t>
            </a:r>
          </a:p>
          <a:p>
            <a:pPr marL="0" indent="0" fontAlgn="base">
              <a:buNone/>
            </a:pPr>
            <a:r>
              <a:rPr lang="en-US" dirty="0" smtClean="0"/>
              <a:t>Mutually beneficial supplier relationship</a:t>
            </a:r>
            <a:endParaRPr lang="en-US" dirty="0"/>
          </a:p>
        </p:txBody>
      </p:sp>
    </p:spTree>
    <p:extLst>
      <p:ext uri="{BB962C8B-B14F-4D97-AF65-F5344CB8AC3E}">
        <p14:creationId xmlns:p14="http://schemas.microsoft.com/office/powerpoint/2010/main" val="3345429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838</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Total Quality Management</vt:lpstr>
      <vt:lpstr>Content</vt:lpstr>
      <vt:lpstr>Introduction to Total Quality Management:</vt:lpstr>
      <vt:lpstr>Evolution/Origin of Total Quality Management:</vt:lpstr>
      <vt:lpstr>Definition of Total Quality Management</vt:lpstr>
      <vt:lpstr>Concepts of Total Quality Management:</vt:lpstr>
      <vt:lpstr>Characteristics of TQM:</vt:lpstr>
      <vt:lpstr>Beliefs of TQM</vt:lpstr>
      <vt:lpstr>Principles of TQM:</vt:lpstr>
      <vt:lpstr>Steps in TQM Implementation:</vt:lpstr>
      <vt:lpstr>PowerPoint Presentation</vt:lpstr>
      <vt:lpstr>Benefits of TQM: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Lenovo</dc:creator>
  <cp:lastModifiedBy>Lenovo</cp:lastModifiedBy>
  <cp:revision>6</cp:revision>
  <dcterms:created xsi:type="dcterms:W3CDTF">2020-04-24T13:11:44Z</dcterms:created>
  <dcterms:modified xsi:type="dcterms:W3CDTF">2020-04-24T13:29:40Z</dcterms:modified>
</cp:coreProperties>
</file>